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2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3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709" r:id="rId2"/>
    <p:sldMasterId id="2147483745" r:id="rId3"/>
    <p:sldMasterId id="2147483781" r:id="rId4"/>
  </p:sldMasterIdLst>
  <p:notesMasterIdLst>
    <p:notesMasterId r:id="rId13"/>
  </p:notesMasterIdLst>
  <p:sldIdLst>
    <p:sldId id="370" r:id="rId5"/>
    <p:sldId id="405" r:id="rId6"/>
    <p:sldId id="406" r:id="rId7"/>
    <p:sldId id="407" r:id="rId8"/>
    <p:sldId id="409" r:id="rId9"/>
    <p:sldId id="410" r:id="rId10"/>
    <p:sldId id="373" r:id="rId11"/>
    <p:sldId id="289" r:id="rId1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1CFE6"/>
    <a:srgbClr val="68ADFC"/>
    <a:srgbClr val="140F14"/>
    <a:srgbClr val="FFD34F"/>
    <a:srgbClr val="1410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40" autoAdjust="0"/>
    <p:restoredTop sz="98738" autoAdjust="0"/>
  </p:normalViewPr>
  <p:slideViewPr>
    <p:cSldViewPr snapToGrid="0" snapToObjects="1" showGuides="1">
      <p:cViewPr>
        <p:scale>
          <a:sx n="150" d="100"/>
          <a:sy n="150" d="100"/>
        </p:scale>
        <p:origin x="-112" y="-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30.tiff>
</file>

<file path=ppt/media/image31.tiff>
</file>

<file path=ppt/media/image32.tiff>
</file>

<file path=ppt/media/image33.png>
</file>

<file path=ppt/media/image36.svg>
</file>

<file path=ppt/media/image38.svg>
</file>

<file path=ppt/media/image4.png>
</file>

<file path=ppt/media/image40.svg>
</file>

<file path=ppt/media/image43.svg>
</file>

<file path=ppt/media/image45.svg>
</file>

<file path=ppt/media/image47.svg>
</file>

<file path=ppt/media/image49.svg>
</file>

<file path=ppt/media/image5.png>
</file>

<file path=ppt/media/image51.sv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E012A-D992-5D42-B86E-AA2BC0764EE1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02FFD-07D4-5C4F-BD77-921008177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5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17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250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250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250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250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250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149A0B-C2B1-4D49-B0EC-430DCFCE13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118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20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50"/>
            <a:ext cx="521589" cy="21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79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85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9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120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240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0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147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67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8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971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4658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7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82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50"/>
            <a:ext cx="521589" cy="211455"/>
          </a:xfrm>
          <a:prstGeom prst="rect">
            <a:avLst/>
          </a:prstGeom>
        </p:spPr>
      </p:pic>
      <p:pic>
        <p:nvPicPr>
          <p:cNvPr id="6" name="Picture 5" descr="ibm_g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34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8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84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9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506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08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244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0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7138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55759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88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855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6299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75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76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7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797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328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41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2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8163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92024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0812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953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07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9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8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0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2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9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02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81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43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1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81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55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427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5798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8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46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383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31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72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36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30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2881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111375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492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511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2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9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50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65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69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96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64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Second level</a:t>
            </a:r>
          </a:p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Third level</a:t>
            </a:r>
          </a:p>
          <a:p>
            <a:pPr marL="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Fourth level</a:t>
            </a:r>
          </a:p>
          <a:p>
            <a:pPr marL="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Second level</a:t>
            </a:r>
          </a:p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Third level</a:t>
            </a:r>
          </a:p>
          <a:p>
            <a:pPr marL="0" marR="0" lvl="3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Fourth level</a:t>
            </a:r>
          </a:p>
          <a:p>
            <a:pPr marL="0" marR="0" lvl="4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66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16013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51560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33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8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056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094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285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88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xfrm>
            <a:off x="228600" y="1095309"/>
            <a:ext cx="8541385" cy="324199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hape 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000"/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49802824"/>
      </p:ext>
    </p:extLst>
  </p:cSld>
  <p:clrMapOvr>
    <a:masterClrMapping/>
  </p:clrMapOvr>
  <p:transition xmlns:p14="http://schemas.microsoft.com/office/powerpoint/2010/main"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50"/>
            <a:ext cx="521589" cy="21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3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75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03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54480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930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6315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54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38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9694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82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90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5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2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14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54480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55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73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16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618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9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35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76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9971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89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350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96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3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2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00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48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4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64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2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15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34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5922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06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8294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86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"/>
          </p:nvPr>
        </p:nvSpPr>
        <p:spPr>
          <a:xfrm>
            <a:off x="3119738" y="173736"/>
            <a:ext cx="2834641" cy="16002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</a:lvl1pPr>
            <a:lvl2pPr marL="0" indent="457200">
              <a:spcBef>
                <a:spcPts val="0"/>
              </a:spcBef>
              <a:buSzTx/>
              <a:buNone/>
            </a:lvl2pPr>
            <a:lvl3pPr marL="0" indent="914400">
              <a:spcBef>
                <a:spcPts val="0"/>
              </a:spcBef>
              <a:buSzTx/>
              <a:buNone/>
            </a:lvl3pPr>
            <a:lvl4pPr marL="0" indent="1371600">
              <a:spcBef>
                <a:spcPts val="0"/>
              </a:spcBef>
              <a:buSzTx/>
              <a:buNone/>
            </a:lvl4pPr>
            <a:lvl5pPr marL="0" indent="1828800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228600" y="4783327"/>
            <a:ext cx="127000" cy="127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000">
                <a:solidFill>
                  <a:srgbClr val="E0E0E0"/>
                </a:solidFill>
              </a:defRPr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792041117"/>
      </p:ext>
    </p:extLst>
  </p:cSld>
  <p:clrMapOvr>
    <a:masterClrMapping/>
  </p:clrMapOvr>
  <p:transition xmlns:p14="http://schemas.microsoft.com/office/powerpoint/2010/main"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xfrm>
            <a:off x="228600" y="1095309"/>
            <a:ext cx="8541385" cy="324199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hape 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000"/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76904244"/>
      </p:ext>
    </p:extLst>
  </p:cSld>
  <p:clrMapOvr>
    <a:masterClrMapping/>
  </p:clrMapOvr>
  <p:transition xmlns:p14="http://schemas.microsoft.com/office/powerpoint/2010/main"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/>
          </p:cNvSpPr>
          <p:nvPr>
            <p:ph type="body" sz="quarter" idx="1"/>
          </p:nvPr>
        </p:nvSpPr>
        <p:spPr>
          <a:xfrm>
            <a:off x="228600" y="1097280"/>
            <a:ext cx="2103121" cy="324199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3"/>
          </p:nvPr>
        </p:nvSpPr>
        <p:spPr>
          <a:xfrm>
            <a:off x="2395220" y="1097280"/>
            <a:ext cx="2103121" cy="3241993"/>
          </a:xfrm>
          <a:prstGeom prst="rect">
            <a:avLst/>
          </a:prstGeom>
        </p:spPr>
        <p:txBody>
          <a:bodyPr>
            <a:normAutofit/>
          </a:bodyPr>
          <a:lstStyle>
            <a:lvl1pPr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1pPr>
            <a:lvl2pPr marL="157464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2pPr>
            <a:lvl3pPr marL="361156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3pPr>
            <a:lvl4pPr marL="569182" indent="-153130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4pPr>
            <a:lvl5pPr marL="730980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4"/>
          </p:nvPr>
        </p:nvSpPr>
        <p:spPr>
          <a:xfrm>
            <a:off x="6753860" y="1097280"/>
            <a:ext cx="2103121" cy="3241993"/>
          </a:xfrm>
          <a:prstGeom prst="rect">
            <a:avLst/>
          </a:prstGeom>
        </p:spPr>
        <p:txBody>
          <a:bodyPr>
            <a:normAutofit/>
          </a:bodyPr>
          <a:lstStyle>
            <a:lvl1pPr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1pPr>
            <a:lvl2pPr marL="157464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2pPr>
            <a:lvl3pPr marL="361156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3pPr>
            <a:lvl4pPr marL="569182" indent="-153130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4pPr>
            <a:lvl5pPr marL="730980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5"/>
          </p:nvPr>
        </p:nvSpPr>
        <p:spPr>
          <a:xfrm>
            <a:off x="4574540" y="1097280"/>
            <a:ext cx="2103121" cy="3241993"/>
          </a:xfrm>
          <a:prstGeom prst="rect">
            <a:avLst/>
          </a:prstGeom>
        </p:spPr>
        <p:txBody>
          <a:bodyPr>
            <a:normAutofit/>
          </a:bodyPr>
          <a:lstStyle>
            <a:lvl1pPr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1pPr>
            <a:lvl2pPr marL="157464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2pPr>
            <a:lvl3pPr marL="361156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3pPr>
            <a:lvl4pPr marL="569182" indent="-153130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4pPr>
            <a:lvl5pPr marL="730980" indent="-157464" defTabSz="416052">
              <a:spcBef>
                <a:spcPts val="1300"/>
              </a:spcBef>
              <a:defRPr sz="182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1700353905"/>
      </p:ext>
    </p:extLst>
  </p:cSld>
  <p:clrMapOvr>
    <a:masterClrMapping/>
  </p:clrMapOvr>
  <p:transition xmlns:p14="http://schemas.microsoft.com/office/powerpoint/2010/main"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34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9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20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81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829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9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475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98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3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3762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17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84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09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05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101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872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04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21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11286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598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53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2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87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32418"/>
            <a:ext cx="20574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0582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48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05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692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49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61.xml"/><Relationship Id="rId26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65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66.xml"/><Relationship Id="rId31" Type="http://schemas.openxmlformats.org/officeDocument/2006/relationships/slideLayout" Target="../slideLayouts/slideLayout67.xml"/><Relationship Id="rId32" Type="http://schemas.openxmlformats.org/officeDocument/2006/relationships/slideLayout" Target="../slideLayouts/slideLayout68.xml"/><Relationship Id="rId9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9.xml"/><Relationship Id="rId34" Type="http://schemas.openxmlformats.org/officeDocument/2006/relationships/slideLayout" Target="../slideLayouts/slideLayout70.xml"/><Relationship Id="rId35" Type="http://schemas.openxmlformats.org/officeDocument/2006/relationships/slideLayout" Target="../slideLayouts/slideLayout71.xml"/><Relationship Id="rId36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5.xml"/><Relationship Id="rId37" Type="http://schemas.openxmlformats.org/officeDocument/2006/relationships/slideLayout" Target="../slideLayouts/slideLayout73.xml"/><Relationship Id="rId38" Type="http://schemas.openxmlformats.org/officeDocument/2006/relationships/slideLayout" Target="../slideLayouts/slideLayout74.xml"/><Relationship Id="rId3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94.xml"/><Relationship Id="rId21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97.xml"/><Relationship Id="rId24" Type="http://schemas.openxmlformats.org/officeDocument/2006/relationships/slideLayout" Target="../slideLayouts/slideLayout98.xml"/><Relationship Id="rId25" Type="http://schemas.openxmlformats.org/officeDocument/2006/relationships/slideLayout" Target="../slideLayouts/slideLayout99.xml"/><Relationship Id="rId26" Type="http://schemas.openxmlformats.org/officeDocument/2006/relationships/slideLayout" Target="../slideLayouts/slideLayout100.xml"/><Relationship Id="rId27" Type="http://schemas.openxmlformats.org/officeDocument/2006/relationships/slideLayout" Target="../slideLayouts/slideLayout101.xml"/><Relationship Id="rId28" Type="http://schemas.openxmlformats.org/officeDocument/2006/relationships/slideLayout" Target="../slideLayouts/slideLayout102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2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9.xml"/><Relationship Id="rId30" Type="http://schemas.openxmlformats.org/officeDocument/2006/relationships/slideLayout" Target="../slideLayouts/slideLayout104.xml"/><Relationship Id="rId31" Type="http://schemas.openxmlformats.org/officeDocument/2006/relationships/slideLayout" Target="../slideLayouts/slideLayout105.xml"/><Relationship Id="rId32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2.xml"/><Relationship Id="rId33" Type="http://schemas.openxmlformats.org/officeDocument/2006/relationships/slideLayout" Target="../slideLayouts/slideLayout107.xml"/><Relationship Id="rId34" Type="http://schemas.openxmlformats.org/officeDocument/2006/relationships/slideLayout" Target="../slideLayouts/slideLayout108.xml"/><Relationship Id="rId35" Type="http://schemas.openxmlformats.org/officeDocument/2006/relationships/slideLayout" Target="../slideLayouts/slideLayout109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2.xml"/><Relationship Id="rId19" Type="http://schemas.openxmlformats.org/officeDocument/2006/relationships/slideLayout" Target="../slideLayouts/slideLayout93.xml"/></Relationships>
</file>

<file path=ppt/slideMasters/_rels/slideMaster4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130.xml"/><Relationship Id="rId22" Type="http://schemas.openxmlformats.org/officeDocument/2006/relationships/slideLayout" Target="../slideLayouts/slideLayout131.xml"/><Relationship Id="rId23" Type="http://schemas.openxmlformats.org/officeDocument/2006/relationships/slideLayout" Target="../slideLayouts/slideLayout132.xml"/><Relationship Id="rId24" Type="http://schemas.openxmlformats.org/officeDocument/2006/relationships/slideLayout" Target="../slideLayouts/slideLayout133.xml"/><Relationship Id="rId25" Type="http://schemas.openxmlformats.org/officeDocument/2006/relationships/slideLayout" Target="../slideLayouts/slideLayout134.xml"/><Relationship Id="rId26" Type="http://schemas.openxmlformats.org/officeDocument/2006/relationships/slideLayout" Target="../slideLayouts/slideLayout135.xml"/><Relationship Id="rId27" Type="http://schemas.openxmlformats.org/officeDocument/2006/relationships/slideLayout" Target="../slideLayouts/slideLayout136.xml"/><Relationship Id="rId28" Type="http://schemas.openxmlformats.org/officeDocument/2006/relationships/slideLayout" Target="../slideLayouts/slideLayout137.xml"/><Relationship Id="rId29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30" Type="http://schemas.openxmlformats.org/officeDocument/2006/relationships/slideLayout" Target="../slideLayouts/slideLayout139.xml"/><Relationship Id="rId31" Type="http://schemas.openxmlformats.org/officeDocument/2006/relationships/slideLayout" Target="../slideLayouts/slideLayout140.xml"/><Relationship Id="rId32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6.xml"/><Relationship Id="rId8" Type="http://schemas.openxmlformats.org/officeDocument/2006/relationships/slideLayout" Target="../slideLayouts/slideLayout117.xml"/><Relationship Id="rId33" Type="http://schemas.openxmlformats.org/officeDocument/2006/relationships/slideLayout" Target="../slideLayouts/slideLayout142.xml"/><Relationship Id="rId34" Type="http://schemas.openxmlformats.org/officeDocument/2006/relationships/slideLayout" Target="../slideLayouts/slideLayout143.xml"/><Relationship Id="rId35" Type="http://schemas.openxmlformats.org/officeDocument/2006/relationships/slideLayout" Target="../slideLayouts/slideLayout144.xml"/><Relationship Id="rId36" Type="http://schemas.openxmlformats.org/officeDocument/2006/relationships/theme" Target="../theme/theme4.xml"/><Relationship Id="rId10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0.xml"/><Relationship Id="rId12" Type="http://schemas.openxmlformats.org/officeDocument/2006/relationships/slideLayout" Target="../slideLayouts/slideLayout121.xml"/><Relationship Id="rId13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23.xml"/><Relationship Id="rId15" Type="http://schemas.openxmlformats.org/officeDocument/2006/relationships/slideLayout" Target="../slideLayouts/slideLayout124.xml"/><Relationship Id="rId16" Type="http://schemas.openxmlformats.org/officeDocument/2006/relationships/slideLayout" Target="../slideLayouts/slideLayout125.xml"/><Relationship Id="rId17" Type="http://schemas.openxmlformats.org/officeDocument/2006/relationships/slideLayout" Target="../slideLayouts/slideLayout126.xml"/><Relationship Id="rId18" Type="http://schemas.openxmlformats.org/officeDocument/2006/relationships/slideLayout" Target="../slideLayouts/slideLayout127.xml"/><Relationship Id="rId19" Type="http://schemas.openxmlformats.org/officeDocument/2006/relationships/slideLayout" Target="../slideLayouts/slideLayout1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410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4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819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822" r:id="rId34"/>
    <p:sldLayoutId id="2147483707" r:id="rId35"/>
    <p:sldLayoutId id="2147483827" r:id="rId36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410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00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818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4" r:id="rId25"/>
    <p:sldLayoutId id="2147483735" r:id="rId26"/>
    <p:sldLayoutId id="2147483736" r:id="rId27"/>
    <p:sldLayoutId id="2147483737" r:id="rId28"/>
    <p:sldLayoutId id="2147483738" r:id="rId29"/>
    <p:sldLayoutId id="2147483739" r:id="rId30"/>
    <p:sldLayoutId id="2147483740" r:id="rId31"/>
    <p:sldLayoutId id="2147483741" r:id="rId32"/>
    <p:sldLayoutId id="2147483742" r:id="rId33"/>
    <p:sldLayoutId id="2147483823" r:id="rId34"/>
    <p:sldLayoutId id="2147483744" r:id="rId35"/>
    <p:sldLayoutId id="2147483829" r:id="rId36"/>
    <p:sldLayoutId id="2147483830" r:id="rId37"/>
    <p:sldLayoutId id="2147483831" r:id="rId38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410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3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  <p:sldLayoutId id="2147483765" r:id="rId20"/>
    <p:sldLayoutId id="2147483766" r:id="rId21"/>
    <p:sldLayoutId id="2147483767" r:id="rId22"/>
    <p:sldLayoutId id="2147483768" r:id="rId23"/>
    <p:sldLayoutId id="2147483769" r:id="rId24"/>
    <p:sldLayoutId id="2147483770" r:id="rId25"/>
    <p:sldLayoutId id="2147483771" r:id="rId26"/>
    <p:sldLayoutId id="2147483772" r:id="rId27"/>
    <p:sldLayoutId id="2147483773" r:id="rId28"/>
    <p:sldLayoutId id="2147483774" r:id="rId29"/>
    <p:sldLayoutId id="2147483775" r:id="rId30"/>
    <p:sldLayoutId id="2147483776" r:id="rId31"/>
    <p:sldLayoutId id="2147483777" r:id="rId32"/>
    <p:sldLayoutId id="2147483778" r:id="rId33"/>
    <p:sldLayoutId id="2147483824" r:id="rId34"/>
    <p:sldLayoutId id="2147483780" r:id="rId35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410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smtClean="0"/>
              <a:t>Group Name / DOC ID / Month XX, 2017 / © 2017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817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  <p:sldLayoutId id="2147483802" r:id="rId21"/>
    <p:sldLayoutId id="2147483803" r:id="rId22"/>
    <p:sldLayoutId id="2147483804" r:id="rId23"/>
    <p:sldLayoutId id="2147483805" r:id="rId24"/>
    <p:sldLayoutId id="2147483806" r:id="rId25"/>
    <p:sldLayoutId id="2147483807" r:id="rId26"/>
    <p:sldLayoutId id="2147483808" r:id="rId27"/>
    <p:sldLayoutId id="2147483809" r:id="rId28"/>
    <p:sldLayoutId id="2147483810" r:id="rId29"/>
    <p:sldLayoutId id="2147483811" r:id="rId30"/>
    <p:sldLayoutId id="2147483812" r:id="rId31"/>
    <p:sldLayoutId id="2147483813" r:id="rId32"/>
    <p:sldLayoutId id="2147483814" r:id="rId33"/>
    <p:sldLayoutId id="2147483825" r:id="rId34"/>
    <p:sldLayoutId id="2147483816" r:id="rId35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support/knowledgecenter/SS4U29/api.html%23action-tags" TargetMode="External"/><Relationship Id="rId4" Type="http://schemas.openxmlformats.org/officeDocument/2006/relationships/hyperlink" Target="https://cloud.ibm.com/docs/services/assistant?topic=assistant-dialog-runtime%23dialog-runtime-disambiguation" TargetMode="External"/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0" Type="http://schemas.openxmlformats.org/officeDocument/2006/relationships/image" Target="../media/image19.png"/><Relationship Id="rId21" Type="http://schemas.openxmlformats.org/officeDocument/2006/relationships/image" Target="../media/image51.svg"/><Relationship Id="rId22" Type="http://schemas.openxmlformats.org/officeDocument/2006/relationships/image" Target="../media/image20.png"/><Relationship Id="rId23" Type="http://schemas.openxmlformats.org/officeDocument/2006/relationships/image" Target="../media/image21.png"/><Relationship Id="rId24" Type="http://schemas.openxmlformats.org/officeDocument/2006/relationships/image" Target="../media/image22.png"/><Relationship Id="rId25" Type="http://schemas.openxmlformats.org/officeDocument/2006/relationships/image" Target="../media/image23.emf"/><Relationship Id="rId26" Type="http://schemas.openxmlformats.org/officeDocument/2006/relationships/image" Target="../media/image24.emf"/><Relationship Id="rId27" Type="http://schemas.openxmlformats.org/officeDocument/2006/relationships/image" Target="../media/image25.emf"/><Relationship Id="rId28" Type="http://schemas.openxmlformats.org/officeDocument/2006/relationships/image" Target="../media/image26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png"/><Relationship Id="rId30" Type="http://schemas.openxmlformats.org/officeDocument/2006/relationships/image" Target="../media/image28.emf"/><Relationship Id="rId31" Type="http://schemas.openxmlformats.org/officeDocument/2006/relationships/image" Target="../media/image29.emf"/><Relationship Id="rId32" Type="http://schemas.openxmlformats.org/officeDocument/2006/relationships/image" Target="../media/image30.tiff"/><Relationship Id="rId9" Type="http://schemas.openxmlformats.org/officeDocument/2006/relationships/image" Target="../media/image13.png"/><Relationship Id="rId6" Type="http://schemas.openxmlformats.org/officeDocument/2006/relationships/image" Target="../media/image36.svg"/><Relationship Id="rId7" Type="http://schemas.openxmlformats.org/officeDocument/2006/relationships/image" Target="../media/image12.png"/><Relationship Id="rId8" Type="http://schemas.openxmlformats.org/officeDocument/2006/relationships/image" Target="../media/image38.svg"/><Relationship Id="rId33" Type="http://schemas.openxmlformats.org/officeDocument/2006/relationships/image" Target="../media/image31.tiff"/><Relationship Id="rId34" Type="http://schemas.openxmlformats.org/officeDocument/2006/relationships/image" Target="../media/image32.tiff"/><Relationship Id="rId35" Type="http://schemas.openxmlformats.org/officeDocument/2006/relationships/image" Target="../media/image33.png"/><Relationship Id="rId10" Type="http://schemas.openxmlformats.org/officeDocument/2006/relationships/image" Target="../media/image40.svg"/><Relationship Id="rId11" Type="http://schemas.openxmlformats.org/officeDocument/2006/relationships/image" Target="../media/image14.tiff"/><Relationship Id="rId12" Type="http://schemas.openxmlformats.org/officeDocument/2006/relationships/image" Target="../media/image15.png"/><Relationship Id="rId13" Type="http://schemas.openxmlformats.org/officeDocument/2006/relationships/image" Target="../media/image43.svg"/><Relationship Id="rId14" Type="http://schemas.openxmlformats.org/officeDocument/2006/relationships/image" Target="../media/image16.png"/><Relationship Id="rId15" Type="http://schemas.openxmlformats.org/officeDocument/2006/relationships/image" Target="../media/image45.svg"/><Relationship Id="rId16" Type="http://schemas.openxmlformats.org/officeDocument/2006/relationships/image" Target="../media/image17.png"/><Relationship Id="rId17" Type="http://schemas.openxmlformats.org/officeDocument/2006/relationships/image" Target="../media/image47.svg"/><Relationship Id="rId18" Type="http://schemas.openxmlformats.org/officeDocument/2006/relationships/image" Target="../media/image18.png"/><Relationship Id="rId19" Type="http://schemas.openxmlformats.org/officeDocument/2006/relationships/image" Target="../media/image49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06" b="24129"/>
          <a:stretch/>
        </p:blipFill>
        <p:spPr>
          <a:xfrm>
            <a:off x="4905064" y="1241049"/>
            <a:ext cx="4238936" cy="39024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6" t="37334" r="20973" b="33297"/>
          <a:stretch/>
        </p:blipFill>
        <p:spPr>
          <a:xfrm>
            <a:off x="167640" y="2336800"/>
            <a:ext cx="1112398" cy="3038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" y="4717629"/>
            <a:ext cx="528320" cy="19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9070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xmlns="" id="{CD89C7B5-DCEA-FB4A-95F0-225462000852}"/>
              </a:ext>
            </a:extLst>
          </p:cNvPr>
          <p:cNvSpPr txBox="1">
            <a:spLocks/>
          </p:cNvSpPr>
          <p:nvPr/>
        </p:nvSpPr>
        <p:spPr>
          <a:xfrm>
            <a:off x="8890609" y="4917978"/>
            <a:ext cx="51296" cy="123111"/>
          </a:xfrm>
        </p:spPr>
        <p:txBody>
          <a:bodyPr lIns="68580" tIns="34290" rIns="68580" bIns="34290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>
              <a:defRPr/>
            </a:pPr>
            <a:fld id="{86CB4B4D-7CA3-9044-876B-883B54F8677D}" type="slidenum">
              <a:rPr lang="en-US" sz="800">
                <a:solidFill>
                  <a:srgbClr val="FFFFFF"/>
                </a:solidFill>
                <a:latin typeface="Calibri"/>
                <a:cs typeface="Calibri"/>
              </a:rPr>
              <a:pPr defTabSz="514350">
                <a:defRPr/>
              </a:pPr>
              <a:t>2</a:t>
            </a:fld>
            <a:endParaRPr lang="en-US" sz="8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5" name="object 8"/>
          <p:cNvSpPr txBox="1"/>
          <p:nvPr/>
        </p:nvSpPr>
        <p:spPr>
          <a:xfrm>
            <a:off x="234948" y="1668623"/>
            <a:ext cx="3620292" cy="1553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/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FDFEFD"/>
                </a:solidFill>
                <a:latin typeface="IBM Plex Sans" charset="0"/>
                <a:ea typeface="IBM Plex Sans" charset="0"/>
                <a:cs typeface="IBM Plex Sans" charset="0"/>
              </a:rPr>
              <a:t>Watson Assistant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Disambiguation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lang="en-US" sz="1000" dirty="0">
              <a:solidFill>
                <a:schemeClr val="bg2"/>
              </a:solidFill>
            </a:endParaRP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sz="1000" spc="1" dirty="0">
              <a:solidFill>
                <a:srgbClr val="71D7EA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28583" y="1195889"/>
            <a:ext cx="4562025" cy="3208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What </a:t>
            </a:r>
            <a:r>
              <a:rPr lang="en-US" b="1" dirty="0">
                <a:solidFill>
                  <a:schemeClr val="bg2"/>
                </a:solidFill>
              </a:rPr>
              <a:t>is disambiguation?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smtClean="0">
                <a:solidFill>
                  <a:schemeClr val="bg2"/>
                </a:solidFill>
              </a:rPr>
              <a:t>Conversation </a:t>
            </a:r>
            <a:r>
              <a:rPr lang="en-US" dirty="0">
                <a:solidFill>
                  <a:schemeClr val="bg2"/>
                </a:solidFill>
              </a:rPr>
              <a:t>is often about clarifying... someone says 'things are going well’ Did they get a raise? Did they get engaged? Divorced?   </a:t>
            </a:r>
          </a:p>
          <a:p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smtClean="0">
                <a:solidFill>
                  <a:schemeClr val="bg2"/>
                </a:solidFill>
              </a:rPr>
              <a:t>In </a:t>
            </a:r>
            <a:r>
              <a:rPr lang="en-US" dirty="0">
                <a:solidFill>
                  <a:schemeClr val="bg2"/>
                </a:solidFill>
              </a:rPr>
              <a:t>AI this is caused because we have utterances that link/trigger to multiple intents referred to </a:t>
            </a:r>
            <a:r>
              <a:rPr lang="en-US" dirty="0" smtClean="0">
                <a:solidFill>
                  <a:schemeClr val="bg2"/>
                </a:solidFill>
              </a:rPr>
              <a:t>often as </a:t>
            </a:r>
            <a:r>
              <a:rPr lang="en-US" dirty="0">
                <a:solidFill>
                  <a:schemeClr val="bg2"/>
                </a:solidFill>
              </a:rPr>
              <a:t>‘overlapping intents' </a:t>
            </a:r>
          </a:p>
          <a:p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smtClean="0">
                <a:solidFill>
                  <a:schemeClr val="bg2"/>
                </a:solidFill>
              </a:rPr>
              <a:t>WA </a:t>
            </a:r>
            <a:r>
              <a:rPr lang="en-US" dirty="0">
                <a:solidFill>
                  <a:schemeClr val="bg2"/>
                </a:solidFill>
              </a:rPr>
              <a:t>has the ability to clarify when multiple nodes are </a:t>
            </a:r>
            <a:r>
              <a:rPr lang="en-US" dirty="0" smtClean="0">
                <a:solidFill>
                  <a:schemeClr val="bg2"/>
                </a:solidFill>
              </a:rPr>
              <a:t>triggered (</a:t>
            </a:r>
            <a:r>
              <a:rPr lang="en-US" dirty="0">
                <a:solidFill>
                  <a:schemeClr val="bg2"/>
                </a:solidFill>
              </a:rPr>
              <a:t>conditions are evaluated as </a:t>
            </a:r>
            <a:r>
              <a:rPr lang="en-US" dirty="0" smtClean="0">
                <a:solidFill>
                  <a:schemeClr val="bg2"/>
                </a:solidFill>
              </a:rPr>
              <a:t>true).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/>
            </a:r>
            <a:br>
              <a:rPr lang="en-US" dirty="0">
                <a:solidFill>
                  <a:schemeClr val="bg2"/>
                </a:solidFill>
              </a:rPr>
            </a:b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 </a:t>
            </a:r>
            <a:endParaRPr lang="en-US" sz="14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5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xmlns="" id="{CD89C7B5-DCEA-FB4A-95F0-225462000852}"/>
              </a:ext>
            </a:extLst>
          </p:cNvPr>
          <p:cNvSpPr txBox="1">
            <a:spLocks/>
          </p:cNvSpPr>
          <p:nvPr/>
        </p:nvSpPr>
        <p:spPr>
          <a:xfrm>
            <a:off x="8890609" y="4917978"/>
            <a:ext cx="51296" cy="123111"/>
          </a:xfrm>
        </p:spPr>
        <p:txBody>
          <a:bodyPr lIns="68580" tIns="34290" rIns="68580" bIns="34290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>
              <a:defRPr/>
            </a:pPr>
            <a:fld id="{86CB4B4D-7CA3-9044-876B-883B54F8677D}" type="slidenum">
              <a:rPr lang="en-US" sz="800">
                <a:solidFill>
                  <a:srgbClr val="FFFFFF"/>
                </a:solidFill>
                <a:latin typeface="Calibri"/>
                <a:cs typeface="Calibri"/>
              </a:rPr>
              <a:pPr defTabSz="514350">
                <a:defRPr/>
              </a:pPr>
              <a:t>3</a:t>
            </a:fld>
            <a:endParaRPr lang="en-US" sz="8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5" name="object 8"/>
          <p:cNvSpPr txBox="1"/>
          <p:nvPr/>
        </p:nvSpPr>
        <p:spPr>
          <a:xfrm>
            <a:off x="234948" y="1876054"/>
            <a:ext cx="3620292" cy="1553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/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FDFEFD"/>
                </a:solidFill>
                <a:latin typeface="IBM Plex Sans" charset="0"/>
                <a:ea typeface="IBM Plex Sans" charset="0"/>
                <a:cs typeface="IBM Plex Sans" charset="0"/>
              </a:rPr>
              <a:t>Disambiguation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Classic Example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lang="en-US" sz="1000" dirty="0">
              <a:solidFill>
                <a:schemeClr val="bg2"/>
              </a:solidFill>
            </a:endParaRP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sz="1000" spc="1" dirty="0">
              <a:solidFill>
                <a:srgbClr val="71D7EA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895" y="539750"/>
            <a:ext cx="4292489" cy="40957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42417" y="4730751"/>
            <a:ext cx="25994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‘Put my hands up’?  Says who!?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63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xmlns="" id="{CD89C7B5-DCEA-FB4A-95F0-225462000852}"/>
              </a:ext>
            </a:extLst>
          </p:cNvPr>
          <p:cNvSpPr txBox="1">
            <a:spLocks/>
          </p:cNvSpPr>
          <p:nvPr/>
        </p:nvSpPr>
        <p:spPr>
          <a:xfrm>
            <a:off x="8890609" y="4917978"/>
            <a:ext cx="51296" cy="123111"/>
          </a:xfrm>
        </p:spPr>
        <p:txBody>
          <a:bodyPr lIns="68580" tIns="34290" rIns="68580" bIns="34290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>
              <a:defRPr/>
            </a:pPr>
            <a:fld id="{86CB4B4D-7CA3-9044-876B-883B54F8677D}" type="slidenum">
              <a:rPr lang="en-US" sz="800">
                <a:solidFill>
                  <a:srgbClr val="FFFFFF"/>
                </a:solidFill>
                <a:latin typeface="Calibri"/>
                <a:cs typeface="Calibri"/>
              </a:rPr>
              <a:pPr defTabSz="514350">
                <a:defRPr/>
              </a:pPr>
              <a:t>4</a:t>
            </a:fld>
            <a:endParaRPr lang="en-US" sz="8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6" name="object 8"/>
          <p:cNvSpPr txBox="1"/>
          <p:nvPr/>
        </p:nvSpPr>
        <p:spPr>
          <a:xfrm>
            <a:off x="234948" y="1867560"/>
            <a:ext cx="3620292" cy="1553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/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FDFEFD"/>
                </a:solidFill>
                <a:latin typeface="IBM Plex Sans" charset="0"/>
                <a:ea typeface="IBM Plex Sans" charset="0"/>
                <a:cs typeface="IBM Plex Sans" charset="0"/>
              </a:rPr>
              <a:t>Disambiguation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Banking Problem</a:t>
            </a: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lang="en-US" sz="1000" dirty="0">
              <a:solidFill>
                <a:schemeClr val="bg2"/>
              </a:solidFill>
            </a:endParaRP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sz="1000" spc="1" dirty="0">
              <a:solidFill>
                <a:srgbClr val="71D7EA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4953000" y="1344083"/>
            <a:ext cx="1809750" cy="998651"/>
          </a:xfrm>
          <a:prstGeom prst="ellipse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Oval 3"/>
          <p:cNvSpPr/>
          <p:nvPr/>
        </p:nvSpPr>
        <p:spPr>
          <a:xfrm>
            <a:off x="4116911" y="1026582"/>
            <a:ext cx="2825750" cy="2719918"/>
          </a:xfrm>
          <a:prstGeom prst="ellipse">
            <a:avLst/>
          </a:prstGeom>
          <a:ln w="31750">
            <a:solidFill>
              <a:schemeClr val="bg2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809065" y="2151843"/>
            <a:ext cx="2825750" cy="2719918"/>
          </a:xfrm>
          <a:prstGeom prst="ellipse">
            <a:avLst/>
          </a:prstGeom>
          <a:ln w="31750">
            <a:solidFill>
              <a:schemeClr val="bg2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502275" y="1024465"/>
            <a:ext cx="2825750" cy="2719918"/>
          </a:xfrm>
          <a:prstGeom prst="ellipse">
            <a:avLst/>
          </a:prstGeom>
          <a:ln w="31750">
            <a:solidFill>
              <a:schemeClr val="bg2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6943" y="1697049"/>
            <a:ext cx="1440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>
                <a:solidFill>
                  <a:srgbClr val="FFFFFF"/>
                </a:solidFill>
              </a:rPr>
              <a:t>“Cancel my</a:t>
            </a:r>
          </a:p>
          <a:p>
            <a:r>
              <a:rPr lang="en-US" sz="1000" b="1" i="1" dirty="0" smtClean="0">
                <a:solidFill>
                  <a:srgbClr val="FFFFFF"/>
                </a:solidFill>
              </a:rPr>
              <a:t> Savings-Account”</a:t>
            </a:r>
            <a:endParaRPr lang="en-US" sz="1000" b="1" i="1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14619" y="1649394"/>
            <a:ext cx="1440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>
                <a:solidFill>
                  <a:srgbClr val="FFFFFF"/>
                </a:solidFill>
              </a:rPr>
              <a:t>“Cancel my</a:t>
            </a:r>
          </a:p>
          <a:p>
            <a:r>
              <a:rPr lang="en-US" sz="1000" b="1" i="1" dirty="0" smtClean="0">
                <a:solidFill>
                  <a:srgbClr val="FFFFFF"/>
                </a:solidFill>
              </a:rPr>
              <a:t>Checking-Account”</a:t>
            </a:r>
            <a:endParaRPr lang="en-US" sz="1000" b="1" i="1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71597" y="3997867"/>
            <a:ext cx="1440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>
                <a:solidFill>
                  <a:srgbClr val="FFFFFF"/>
                </a:solidFill>
              </a:rPr>
              <a:t>“Cancel my</a:t>
            </a:r>
          </a:p>
          <a:p>
            <a:r>
              <a:rPr lang="en-US" sz="1000" b="1" i="1" dirty="0" smtClean="0">
                <a:solidFill>
                  <a:srgbClr val="FFFFFF"/>
                </a:solidFill>
              </a:rPr>
              <a:t> Credit Card”</a:t>
            </a:r>
            <a:endParaRPr lang="en-US" sz="1000" b="1" i="1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2275" y="2420949"/>
            <a:ext cx="1440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>
                <a:solidFill>
                  <a:srgbClr val="FFFFFF"/>
                </a:solidFill>
              </a:rPr>
              <a:t>“Cancel my Account”</a:t>
            </a:r>
            <a:endParaRPr lang="en-US" sz="1000" b="1" i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88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xmlns="" id="{CD89C7B5-DCEA-FB4A-95F0-225462000852}"/>
              </a:ext>
            </a:extLst>
          </p:cNvPr>
          <p:cNvSpPr txBox="1">
            <a:spLocks/>
          </p:cNvSpPr>
          <p:nvPr/>
        </p:nvSpPr>
        <p:spPr>
          <a:xfrm>
            <a:off x="8890609" y="4917978"/>
            <a:ext cx="51296" cy="123111"/>
          </a:xfrm>
        </p:spPr>
        <p:txBody>
          <a:bodyPr lIns="68580" tIns="34290" rIns="68580" bIns="34290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>
              <a:defRPr/>
            </a:pPr>
            <a:fld id="{86CB4B4D-7CA3-9044-876B-883B54F8677D}" type="slidenum">
              <a:rPr lang="en-US" sz="800">
                <a:solidFill>
                  <a:srgbClr val="FFFFFF"/>
                </a:solidFill>
                <a:latin typeface="Calibri"/>
                <a:cs typeface="Calibri"/>
              </a:rPr>
              <a:pPr defTabSz="514350">
                <a:defRPr/>
              </a:pPr>
              <a:t>5</a:t>
            </a:fld>
            <a:endParaRPr lang="en-US" sz="8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74086" y="841613"/>
            <a:ext cx="51165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Disambiguation must be turned on: </a:t>
            </a:r>
            <a:r>
              <a:rPr lang="en-US" dirty="0" smtClean="0">
                <a:solidFill>
                  <a:schemeClr val="bg2"/>
                </a:solidFill>
              </a:rPr>
              <a:t>From the Skill toolbar go to Options </a:t>
            </a:r>
            <a:r>
              <a:rPr lang="en-US" dirty="0">
                <a:solidFill>
                  <a:schemeClr val="bg2"/>
                </a:solidFill>
              </a:rPr>
              <a:t>&gt;&gt;&gt; </a:t>
            </a:r>
            <a:r>
              <a:rPr lang="en-US" dirty="0" smtClean="0">
                <a:solidFill>
                  <a:schemeClr val="bg2"/>
                </a:solidFill>
              </a:rPr>
              <a:t>Disambiguation, then </a:t>
            </a:r>
            <a:r>
              <a:rPr lang="en-US" dirty="0">
                <a:solidFill>
                  <a:schemeClr val="bg2"/>
                </a:solidFill>
              </a:rPr>
              <a:t>Answer all the questions</a:t>
            </a:r>
            <a:r>
              <a:rPr lang="en-US" dirty="0" smtClean="0">
                <a:solidFill>
                  <a:schemeClr val="bg2"/>
                </a:solidFill>
              </a:rPr>
              <a:t>.</a:t>
            </a:r>
          </a:p>
          <a:p>
            <a:r>
              <a:rPr lang="en-US" dirty="0">
                <a:solidFill>
                  <a:schemeClr val="bg2"/>
                </a:solidFill>
              </a:rPr>
              <a:t> 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The node </a:t>
            </a:r>
            <a:r>
              <a:rPr lang="en-US" dirty="0">
                <a:solidFill>
                  <a:schemeClr val="bg2"/>
                </a:solidFill>
              </a:rPr>
              <a:t>condition must be triggered/evaluated as </a:t>
            </a:r>
            <a:r>
              <a:rPr lang="en-US" dirty="0" smtClean="0">
                <a:solidFill>
                  <a:schemeClr val="bg2"/>
                </a:solidFill>
              </a:rPr>
              <a:t>true for the feature to activate.</a:t>
            </a:r>
            <a:r>
              <a:rPr lang="en-US" dirty="0">
                <a:solidFill>
                  <a:schemeClr val="bg2"/>
                </a:solidFill>
              </a:rPr>
              <a:t> </a:t>
            </a:r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smtClean="0">
                <a:solidFill>
                  <a:schemeClr val="bg2"/>
                </a:solidFill>
              </a:rPr>
              <a:t> 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The intent </a:t>
            </a:r>
            <a:r>
              <a:rPr lang="en-US" dirty="0">
                <a:solidFill>
                  <a:schemeClr val="bg2"/>
                </a:solidFill>
              </a:rPr>
              <a:t>must score more than .2 (Disambiguation central functionality is comparing intent confidence. This means won’t work if your node </a:t>
            </a:r>
            <a:r>
              <a:rPr lang="en-US" dirty="0" smtClean="0">
                <a:solidFill>
                  <a:schemeClr val="bg2"/>
                </a:solidFill>
              </a:rPr>
              <a:t>triggers off </a:t>
            </a:r>
            <a:r>
              <a:rPr lang="en-US" dirty="0">
                <a:solidFill>
                  <a:schemeClr val="bg2"/>
                </a:solidFill>
              </a:rPr>
              <a:t>just entities, variables or any set of conditions that don’t include </a:t>
            </a:r>
            <a:r>
              <a:rPr lang="en-US" dirty="0" smtClean="0">
                <a:solidFill>
                  <a:schemeClr val="bg2"/>
                </a:solidFill>
              </a:rPr>
              <a:t>intents or contain components that don’t evaluate as true) 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The competing intent 55% or more of the top intent. </a:t>
            </a:r>
            <a:endParaRPr lang="en-US" dirty="0" smtClean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There </a:t>
            </a:r>
            <a:r>
              <a:rPr lang="en-US" dirty="0" smtClean="0">
                <a:solidFill>
                  <a:schemeClr val="bg2"/>
                </a:solidFill>
              </a:rPr>
              <a:t>must be </a:t>
            </a:r>
            <a:r>
              <a:rPr lang="en-US" dirty="0">
                <a:solidFill>
                  <a:schemeClr val="bg2"/>
                </a:solidFill>
              </a:rPr>
              <a:t>text in the node's </a:t>
            </a:r>
            <a:r>
              <a:rPr lang="en-US" dirty="0" smtClean="0">
                <a:solidFill>
                  <a:schemeClr val="bg2"/>
                </a:solidFill>
              </a:rPr>
              <a:t>“</a:t>
            </a:r>
            <a:r>
              <a:rPr lang="en-US" i="1" dirty="0" smtClean="0">
                <a:solidFill>
                  <a:schemeClr val="bg2"/>
                </a:solidFill>
              </a:rPr>
              <a:t>external node name”</a:t>
            </a:r>
            <a:r>
              <a:rPr lang="en-US" dirty="0" smtClean="0">
                <a:solidFill>
                  <a:schemeClr val="bg2"/>
                </a:solidFill>
              </a:rPr>
              <a:t> field which is the absolute last field in each node. 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" name="object 8"/>
          <p:cNvSpPr txBox="1"/>
          <p:nvPr/>
        </p:nvSpPr>
        <p:spPr>
          <a:xfrm>
            <a:off x="234948" y="1801963"/>
            <a:ext cx="2040469" cy="723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/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FDFEFD"/>
                </a:solidFill>
                <a:latin typeface="IBM Plex Sans" charset="0"/>
                <a:ea typeface="IBM Plex Sans" charset="0"/>
                <a:cs typeface="IBM Plex Sans" charset="0"/>
              </a:rPr>
              <a:t>How to </a:t>
            </a: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Set It </a:t>
            </a:r>
            <a:r>
              <a:rPr lang="en-US" sz="3600" spc="4" dirty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U</a:t>
            </a: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p</a:t>
            </a:r>
            <a:endParaRPr lang="en-US" sz="1000" dirty="0">
              <a:solidFill>
                <a:schemeClr val="bg2"/>
              </a:solidFill>
            </a:endParaRPr>
          </a:p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endParaRPr sz="1000" spc="1" dirty="0">
              <a:solidFill>
                <a:srgbClr val="71D7EA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52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xmlns="" id="{CD89C7B5-DCEA-FB4A-95F0-225462000852}"/>
              </a:ext>
            </a:extLst>
          </p:cNvPr>
          <p:cNvSpPr txBox="1">
            <a:spLocks/>
          </p:cNvSpPr>
          <p:nvPr/>
        </p:nvSpPr>
        <p:spPr>
          <a:xfrm>
            <a:off x="8890609" y="4917978"/>
            <a:ext cx="51296" cy="123111"/>
          </a:xfrm>
        </p:spPr>
        <p:txBody>
          <a:bodyPr lIns="68580" tIns="34290" rIns="68580" bIns="34290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>
              <a:defRPr/>
            </a:pPr>
            <a:fld id="{86CB4B4D-7CA3-9044-876B-883B54F8677D}" type="slidenum">
              <a:rPr lang="en-US" sz="800">
                <a:solidFill>
                  <a:srgbClr val="FFFFFF"/>
                </a:solidFill>
                <a:latin typeface="Calibri"/>
                <a:cs typeface="Calibri"/>
              </a:rPr>
              <a:pPr defTabSz="514350">
                <a:defRPr/>
              </a:pPr>
              <a:t>6</a:t>
            </a:fld>
            <a:endParaRPr lang="en-US" sz="8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74086" y="638405"/>
            <a:ext cx="5116524" cy="4039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How to reveal the intent confidence: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Add </a:t>
            </a:r>
            <a:r>
              <a:rPr lang="en-US" dirty="0">
                <a:solidFill>
                  <a:schemeClr val="bg2"/>
                </a:solidFill>
              </a:rPr>
              <a:t>the following </a:t>
            </a:r>
            <a:r>
              <a:rPr lang="en-US" dirty="0" smtClean="0">
                <a:solidFill>
                  <a:schemeClr val="bg2"/>
                </a:solidFill>
              </a:rPr>
              <a:t>method to </a:t>
            </a:r>
            <a:r>
              <a:rPr lang="en-US" dirty="0">
                <a:solidFill>
                  <a:schemeClr val="bg2"/>
                </a:solidFill>
              </a:rPr>
              <a:t>your response: &lt;? intents ?&gt; 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b="1" dirty="0">
                <a:solidFill>
                  <a:schemeClr val="bg2"/>
                </a:solidFill>
              </a:rPr>
              <a:t>How can this be used when there is a voice caller when disambiguation serves clickable options?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user can repeat the option utterance 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user can repeat the number associated with the option 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user can press a number on their phone  </a:t>
            </a:r>
          </a:p>
          <a:p>
            <a:pPr marL="628650" lvl="1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DTMF (Dual Tone Multi Frequency) is natively supported by voice gateway: </a:t>
            </a:r>
            <a:r>
              <a:rPr lang="en-US" dirty="0">
                <a:solidFill>
                  <a:schemeClr val="bg2"/>
                </a:solidFill>
                <a:hlinkClick r:id="rId3"/>
              </a:rPr>
              <a:t>https://www.ibm.com/support/knowledgecenter/SS4U29/api.html#action-tags</a:t>
            </a:r>
            <a:r>
              <a:rPr lang="en-US" dirty="0">
                <a:solidFill>
                  <a:schemeClr val="bg2"/>
                </a:solidFill>
              </a:rPr>
              <a:t> </a:t>
            </a:r>
          </a:p>
          <a:p>
            <a:pPr marL="628650" lvl="1" indent="-285750">
              <a:buFont typeface="Arial"/>
              <a:buChar char="•"/>
            </a:pPr>
            <a:r>
              <a:rPr lang="en-US" dirty="0">
                <a:solidFill>
                  <a:schemeClr val="bg2"/>
                </a:solidFill>
              </a:rPr>
              <a:t>Can return a number to WA, just </a:t>
            </a:r>
            <a:r>
              <a:rPr lang="en-US" dirty="0" err="1">
                <a:solidFill>
                  <a:schemeClr val="bg2"/>
                </a:solidFill>
              </a:rPr>
              <a:t>ned</a:t>
            </a:r>
            <a:r>
              <a:rPr lang="en-US" dirty="0">
                <a:solidFill>
                  <a:schemeClr val="bg2"/>
                </a:solidFill>
              </a:rPr>
              <a:t> to train each intent what the </a:t>
            </a:r>
            <a:r>
              <a:rPr lang="en-US" dirty="0" err="1" smtClean="0">
                <a:solidFill>
                  <a:schemeClr val="bg2"/>
                </a:solidFill>
              </a:rPr>
              <a:t>correc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b="1" dirty="0" smtClean="0">
                <a:solidFill>
                  <a:schemeClr val="bg2"/>
                </a:solidFill>
              </a:rPr>
              <a:t>Link to complete details on Disambiguation in the IBM Docs:</a:t>
            </a:r>
            <a:r>
              <a:rPr lang="en-US" b="1" dirty="0">
                <a:solidFill>
                  <a:schemeClr val="bg2"/>
                </a:solidFill>
              </a:rPr>
              <a:t> </a:t>
            </a:r>
            <a:r>
              <a:rPr lang="en-US" dirty="0">
                <a:solidFill>
                  <a:schemeClr val="bg2"/>
                </a:solidFill>
              </a:rPr>
              <a:t> </a:t>
            </a:r>
          </a:p>
          <a:p>
            <a:r>
              <a:rPr lang="en-US" dirty="0">
                <a:solidFill>
                  <a:schemeClr val="bg2"/>
                </a:solidFill>
                <a:hlinkClick r:id="rId4"/>
              </a:rPr>
              <a:t>https://cloud.ibm.com/docs/services/assistant?topic=assistant-dialog-runtime#dialog-runtime-disambiguation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object 8"/>
          <p:cNvSpPr txBox="1"/>
          <p:nvPr/>
        </p:nvSpPr>
        <p:spPr>
          <a:xfrm>
            <a:off x="234948" y="1996695"/>
            <a:ext cx="3539138" cy="1157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/>
          <a:p>
            <a:pPr marR="1905" indent="12700" defTabSz="309562">
              <a:defRPr spc="2">
                <a:solidFill>
                  <a:srgbClr val="000000"/>
                </a:solidFill>
              </a:defRPr>
            </a:pPr>
            <a:r>
              <a:rPr lang="en-US" sz="3600" spc="4" dirty="0" smtClean="0">
                <a:solidFill>
                  <a:srgbClr val="FDFEFD"/>
                </a:solidFill>
                <a:latin typeface="IBM Plex Sans" charset="0"/>
                <a:ea typeface="IBM Plex Sans" charset="0"/>
                <a:cs typeface="IBM Plex Sans" charset="0"/>
              </a:rPr>
              <a:t>Additional </a:t>
            </a:r>
            <a:r>
              <a:rPr lang="en-US" sz="3600" spc="4" dirty="0" smtClean="0">
                <a:solidFill>
                  <a:srgbClr val="71D7EA"/>
                </a:solidFill>
                <a:latin typeface="IBM Plex Sans" charset="0"/>
                <a:ea typeface="IBM Plex Sans" charset="0"/>
                <a:cs typeface="IBM Plex Sans" charset="0"/>
              </a:rPr>
              <a:t>Considerations</a:t>
            </a:r>
            <a:endParaRPr sz="1000" spc="1" dirty="0">
              <a:solidFill>
                <a:srgbClr val="71D7EA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62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3FB2A888-99C3-524D-8917-070D9C5BB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842" y="1323005"/>
            <a:ext cx="338185" cy="33818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xmlns="" id="{280740D7-8E97-7E49-B91C-2A5BBCB382C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2013718" y="2728072"/>
            <a:ext cx="304944" cy="276601"/>
          </a:xfrm>
          <a:prstGeom prst="rect">
            <a:avLst/>
          </a:prstGeom>
        </p:spPr>
      </p:pic>
      <p:sp>
        <p:nvSpPr>
          <p:cNvPr id="73" name="TextBox 41">
            <a:extLst>
              <a:ext uri="{FF2B5EF4-FFF2-40B4-BE49-F238E27FC236}">
                <a16:creationId xmlns:a16="http://schemas.microsoft.com/office/drawing/2014/main" xmlns="" id="{2A9C9773-E3AB-8B46-B332-3298B8AC17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42" y="1353801"/>
            <a:ext cx="145044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r" defTabSz="685783">
              <a:defRPr/>
            </a:pPr>
            <a:r>
              <a:rPr lang="en-US" altLang="en-US" sz="1200" dirty="0">
                <a:latin typeface="Helvetica Neue Light" charset="0"/>
                <a:ea typeface="Helvetica Neue Light" charset="0"/>
                <a:cs typeface="Helvetica Neue Light" charset="0"/>
              </a:rPr>
              <a:t>Watson Discovery</a:t>
            </a:r>
            <a:endParaRPr lang="en-US" altLang="en-US" sz="1200" b="1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75" name="TextBox 41">
            <a:extLst>
              <a:ext uri="{FF2B5EF4-FFF2-40B4-BE49-F238E27FC236}">
                <a16:creationId xmlns:a16="http://schemas.microsoft.com/office/drawing/2014/main" xmlns="" id="{927B0AC3-6251-164A-A708-CA86E3955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0884" y="2645647"/>
            <a:ext cx="1328962" cy="4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Knowledge Studio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78" name="TextBox 41">
            <a:extLst>
              <a:ext uri="{FF2B5EF4-FFF2-40B4-BE49-F238E27FC236}">
                <a16:creationId xmlns:a16="http://schemas.microsoft.com/office/drawing/2014/main" xmlns="" id="{7ED243F2-E105-CA4E-A520-F4229B1E3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848" y="3360025"/>
            <a:ext cx="1008073" cy="4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Language Translator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87" name="TextBox 41">
            <a:extLst>
              <a:ext uri="{FF2B5EF4-FFF2-40B4-BE49-F238E27FC236}">
                <a16:creationId xmlns:a16="http://schemas.microsoft.com/office/drawing/2014/main" xmlns="" id="{07F755E2-D41E-2F47-93F2-06533C697A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7524" y="4015030"/>
            <a:ext cx="1287992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Natural Language</a:t>
            </a:r>
            <a:b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</a:b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Classifier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89" name="Graphic 88">
            <a:extLst>
              <a:ext uri="{FF2B5EF4-FFF2-40B4-BE49-F238E27FC236}">
                <a16:creationId xmlns:a16="http://schemas.microsoft.com/office/drawing/2014/main" xmlns="" id="{9901B589-DBAB-6248-A62F-3A6E3336F2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2065605" y="4144189"/>
            <a:ext cx="311129" cy="311129"/>
          </a:xfrm>
          <a:prstGeom prst="rect">
            <a:avLst/>
          </a:prstGeom>
        </p:spPr>
      </p:pic>
      <p:sp>
        <p:nvSpPr>
          <p:cNvPr id="91" name="TextBox 41">
            <a:extLst>
              <a:ext uri="{FF2B5EF4-FFF2-40B4-BE49-F238E27FC236}">
                <a16:creationId xmlns:a16="http://schemas.microsoft.com/office/drawing/2014/main" xmlns="" id="{60C4EBA2-A473-9D41-890D-659FBA771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0048" y="1898309"/>
            <a:ext cx="1339409" cy="4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Natural Language Understanding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93" name="Graphic 92">
            <a:extLst>
              <a:ext uri="{FF2B5EF4-FFF2-40B4-BE49-F238E27FC236}">
                <a16:creationId xmlns:a16="http://schemas.microsoft.com/office/drawing/2014/main" xmlns="" id="{F8C66E2D-FA9A-A146-A191-F0004FBF8F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2019323" y="1922478"/>
            <a:ext cx="349630" cy="349630"/>
          </a:xfrm>
          <a:prstGeom prst="rect">
            <a:avLst/>
          </a:prstGeom>
        </p:spPr>
      </p:pic>
      <p:pic>
        <p:nvPicPr>
          <p:cNvPr id="94" name="Graphic 93">
            <a:extLst>
              <a:ext uri="{FF2B5EF4-FFF2-40B4-BE49-F238E27FC236}">
                <a16:creationId xmlns:a16="http://schemas.microsoft.com/office/drawing/2014/main" xmlns="" id="{BE702997-1976-F44D-B71B-3ED33D810C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2017129" y="3409659"/>
            <a:ext cx="329449" cy="329449"/>
          </a:xfrm>
          <a:prstGeom prst="rect">
            <a:avLst/>
          </a:prstGeom>
        </p:spPr>
      </p:pic>
      <p:sp>
        <p:nvSpPr>
          <p:cNvPr id="96" name="TextBox 41">
            <a:extLst>
              <a:ext uri="{FF2B5EF4-FFF2-40B4-BE49-F238E27FC236}">
                <a16:creationId xmlns:a16="http://schemas.microsoft.com/office/drawing/2014/main" xmlns="" id="{33287960-6056-3D44-968A-307A425CD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458" y="2378248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Personality Insights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xmlns="" id="{0E1BEAEA-533C-1A4E-BFD7-B8D2904D106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842" y="2274274"/>
            <a:ext cx="395537" cy="395537"/>
          </a:xfrm>
          <a:prstGeom prst="rect">
            <a:avLst/>
          </a:prstGeom>
        </p:spPr>
      </p:pic>
      <p:sp>
        <p:nvSpPr>
          <p:cNvPr id="101" name="TextBox 41">
            <a:extLst>
              <a:ext uri="{FF2B5EF4-FFF2-40B4-BE49-F238E27FC236}">
                <a16:creationId xmlns:a16="http://schemas.microsoft.com/office/drawing/2014/main" xmlns="" id="{9494EDA6-BCFB-F04D-9C47-9A57E9785F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30" y="3801455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Speech-to-Text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03" name="Graphic 102">
            <a:extLst>
              <a:ext uri="{FF2B5EF4-FFF2-40B4-BE49-F238E27FC236}">
                <a16:creationId xmlns:a16="http://schemas.microsoft.com/office/drawing/2014/main" xmlns="" id="{21280F07-2A78-3A43-8CEA-4C96A572ED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266841" y="3774626"/>
            <a:ext cx="343092" cy="343092"/>
          </a:xfrm>
          <a:prstGeom prst="rect">
            <a:avLst/>
          </a:prstGeom>
        </p:spPr>
      </p:pic>
      <p:sp>
        <p:nvSpPr>
          <p:cNvPr id="105" name="TextBox 41">
            <a:extLst>
              <a:ext uri="{FF2B5EF4-FFF2-40B4-BE49-F238E27FC236}">
                <a16:creationId xmlns:a16="http://schemas.microsoft.com/office/drawing/2014/main" xmlns="" id="{55A68C20-B524-F941-9528-D5419D5D0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4376" y="4430524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Text-to-Speech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07" name="Graphic 106">
            <a:extLst>
              <a:ext uri="{FF2B5EF4-FFF2-40B4-BE49-F238E27FC236}">
                <a16:creationId xmlns:a16="http://schemas.microsoft.com/office/drawing/2014/main" xmlns="" id="{AA33228C-60FE-C040-9CEB-8A79486CCB4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266842" y="4315744"/>
            <a:ext cx="373022" cy="373022"/>
          </a:xfrm>
          <a:prstGeom prst="rect">
            <a:avLst/>
          </a:prstGeom>
        </p:spPr>
      </p:pic>
      <p:sp>
        <p:nvSpPr>
          <p:cNvPr id="109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3074" y="1430515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Tone Analyzer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15" name="Graphic 114">
            <a:extLst>
              <a:ext uri="{FF2B5EF4-FFF2-40B4-BE49-F238E27FC236}">
                <a16:creationId xmlns:a16="http://schemas.microsoft.com/office/drawing/2014/main" xmlns="" id="{195BF1AC-75F6-4E48-A3FE-A19A39272F6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2013107" y="1380633"/>
            <a:ext cx="359871" cy="359871"/>
          </a:xfrm>
          <a:prstGeom prst="rect">
            <a:avLst/>
          </a:prstGeom>
        </p:spPr>
      </p:pic>
      <p:sp>
        <p:nvSpPr>
          <p:cNvPr id="117" name="TextBox 41">
            <a:extLst>
              <a:ext uri="{FF2B5EF4-FFF2-40B4-BE49-F238E27FC236}">
                <a16:creationId xmlns:a16="http://schemas.microsoft.com/office/drawing/2014/main" xmlns="" id="{7610FBD5-849E-0749-99BE-43BF913464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531" y="3092083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Visual Recognition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20" name="Graphic 119">
            <a:extLst>
              <a:ext uri="{FF2B5EF4-FFF2-40B4-BE49-F238E27FC236}">
                <a16:creationId xmlns:a16="http://schemas.microsoft.com/office/drawing/2014/main" xmlns="" id="{9FEA4FA0-822F-E14B-BC4B-CB7BD223558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xmlns="" r:embed="rId19"/>
              </a:ext>
            </a:extLst>
          </a:blip>
          <a:stretch>
            <a:fillRect/>
          </a:stretch>
        </p:blipFill>
        <p:spPr>
          <a:xfrm>
            <a:off x="269203" y="3001942"/>
            <a:ext cx="353012" cy="353012"/>
          </a:xfrm>
          <a:prstGeom prst="rect">
            <a:avLst/>
          </a:prstGeom>
        </p:spPr>
      </p:pic>
      <p:sp>
        <p:nvSpPr>
          <p:cNvPr id="122" name="TextBox 41">
            <a:extLst>
              <a:ext uri="{FF2B5EF4-FFF2-40B4-BE49-F238E27FC236}">
                <a16:creationId xmlns:a16="http://schemas.microsoft.com/office/drawing/2014/main" xmlns="" id="{03F02BC3-7F58-2C40-A1BB-E30858758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6089" y="983826"/>
            <a:ext cx="131645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defTabSz="685783">
              <a:defRPr/>
            </a:pPr>
            <a:r>
              <a:rPr lang="en-US" altLang="en-US" sz="1200" dirty="0">
                <a:latin typeface="Helvetica Neue Light" charset="0"/>
                <a:ea typeface="Helvetica Neue Light" charset="0"/>
                <a:cs typeface="Helvetica Neue Light" charset="0"/>
              </a:rPr>
              <a:t>Watson Assistant</a:t>
            </a:r>
            <a:endParaRPr lang="en-US" altLang="en-US" sz="1200" b="1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125" name="Graphic 124">
            <a:extLst>
              <a:ext uri="{FF2B5EF4-FFF2-40B4-BE49-F238E27FC236}">
                <a16:creationId xmlns:a16="http://schemas.microsoft.com/office/drawing/2014/main" xmlns="" id="{F380624D-FADA-4640-B488-C1769D66F63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xmlns="" r:embed="rId21"/>
              </a:ext>
            </a:extLst>
          </a:blip>
          <a:stretch>
            <a:fillRect/>
          </a:stretch>
        </p:blipFill>
        <p:spPr>
          <a:xfrm>
            <a:off x="983659" y="943309"/>
            <a:ext cx="392431" cy="39243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41907" y="93322"/>
            <a:ext cx="2462556" cy="830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28575" rtlCol="0" anchor="t">
            <a:spAutoFit/>
          </a:bodyPr>
          <a:lstStyle/>
          <a:p>
            <a:pPr defTabSz="685783" hangingPunct="0">
              <a:defRPr/>
            </a:pPr>
            <a:r>
              <a:rPr lang="en-US" sz="2400" dirty="0">
                <a:solidFill>
                  <a:srgbClr val="FFFFFF"/>
                </a:solidFill>
                <a:latin typeface="+mj-lt"/>
                <a:ea typeface="Helvetica" charset="0"/>
                <a:cs typeface="Helvetica" charset="0"/>
                <a:sym typeface="Calibri"/>
              </a:rPr>
              <a:t>Watson </a:t>
            </a:r>
            <a:r>
              <a:rPr lang="en-US" sz="2400" dirty="0" smtClean="0">
                <a:solidFill>
                  <a:srgbClr val="FFFFFF"/>
                </a:solidFill>
                <a:latin typeface="+mj-lt"/>
                <a:ea typeface="Helvetica" charset="0"/>
                <a:cs typeface="Helvetica" charset="0"/>
                <a:sym typeface="Calibri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+mj-lt"/>
                <a:ea typeface="Helvetica" charset="0"/>
                <a:cs typeface="Helvetica" charset="0"/>
                <a:sym typeface="Calibri"/>
              </a:rPr>
              <a:t>Products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3685032" y="1210984"/>
            <a:ext cx="0" cy="3654199"/>
          </a:xfrm>
          <a:prstGeom prst="line">
            <a:avLst/>
          </a:prstGeom>
          <a:noFill/>
          <a:ln w="25400" cap="flat">
            <a:solidFill>
              <a:schemeClr val="accent1">
                <a:alpha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TextBox 70"/>
          <p:cNvSpPr txBox="1"/>
          <p:nvPr/>
        </p:nvSpPr>
        <p:spPr>
          <a:xfrm>
            <a:off x="3883275" y="112726"/>
            <a:ext cx="2217326" cy="830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28575" rtlCol="0" anchor="t">
            <a:spAutoFit/>
          </a:bodyPr>
          <a:lstStyle/>
          <a:p>
            <a:pPr algn="ctr" defTabSz="685783" hangingPunct="0">
              <a:defRPr/>
            </a:pPr>
            <a:r>
              <a:rPr lang="en-US" sz="2400" dirty="0">
                <a:solidFill>
                  <a:srgbClr val="FFFFFF"/>
                </a:solidFill>
                <a:latin typeface="+mj-lt"/>
                <a:ea typeface="Helvetica" charset="0"/>
                <a:cs typeface="Helvetica" charset="0"/>
                <a:sym typeface="Calibri"/>
              </a:rPr>
              <a:t>Watson Accelerators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6198853" y="1191539"/>
            <a:ext cx="0" cy="3657600"/>
          </a:xfrm>
          <a:prstGeom prst="line">
            <a:avLst/>
          </a:prstGeom>
          <a:noFill/>
          <a:ln w="25400" cap="flat">
            <a:solidFill>
              <a:schemeClr val="accent1">
                <a:alpha val="80000"/>
              </a:schemeClr>
            </a:solidFill>
            <a:prstDash val="solid"/>
            <a:round/>
          </a:ln>
          <a:effectLst>
            <a:outerShdw blurRad="50800" dist="50800" dir="5400000" algn="ctr" rotWithShape="0">
              <a:srgbClr val="000000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TextBox 73"/>
          <p:cNvSpPr txBox="1"/>
          <p:nvPr/>
        </p:nvSpPr>
        <p:spPr>
          <a:xfrm>
            <a:off x="6547660" y="157208"/>
            <a:ext cx="2217326" cy="830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28575" rtlCol="0" anchor="t">
            <a:spAutoFit/>
          </a:bodyPr>
          <a:lstStyle/>
          <a:p>
            <a:pPr algn="ctr" defTabSz="685783" hangingPunct="0">
              <a:defRPr/>
            </a:pPr>
            <a:r>
              <a:rPr lang="en-US" sz="2400" dirty="0">
                <a:solidFill>
                  <a:srgbClr val="FFFFFF"/>
                </a:solidFill>
                <a:latin typeface="+mj-lt"/>
                <a:ea typeface="Helvetica" charset="0"/>
                <a:cs typeface="Helvetica" charset="0"/>
                <a:sym typeface="Calibri"/>
              </a:rPr>
              <a:t>Watson Expert Services</a:t>
            </a:r>
          </a:p>
        </p:txBody>
      </p:sp>
      <p:pic>
        <p:nvPicPr>
          <p:cNvPr id="77" name="Picture 27" descr="Picture 27"/>
          <p:cNvPicPr>
            <a:picLocks noChangeAspect="1"/>
          </p:cNvPicPr>
          <p:nvPr/>
        </p:nvPicPr>
        <p:blipFill>
          <a:blip r:embed="rId22">
            <a:extLst/>
          </a:blip>
          <a:stretch>
            <a:fillRect/>
          </a:stretch>
        </p:blipFill>
        <p:spPr>
          <a:xfrm>
            <a:off x="3938701" y="1294383"/>
            <a:ext cx="302688" cy="32221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79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8240" y="1236201"/>
            <a:ext cx="1607396" cy="4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Voice of the Customer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80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1389" y="1855146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Customer Care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83" name="Picture 23" descr="Picture 23"/>
          <p:cNvPicPr>
            <a:picLocks noChangeAspect="1"/>
          </p:cNvPicPr>
          <p:nvPr/>
        </p:nvPicPr>
        <p:blipFill>
          <a:blip r:embed="rId23">
            <a:extLst/>
          </a:blip>
          <a:stretch>
            <a:fillRect/>
          </a:stretch>
        </p:blipFill>
        <p:spPr>
          <a:xfrm>
            <a:off x="3941371" y="1813036"/>
            <a:ext cx="342194" cy="342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icture 83" descr="Picture 28"/>
          <p:cNvPicPr>
            <a:picLocks noChangeAspect="1"/>
          </p:cNvPicPr>
          <p:nvPr/>
        </p:nvPicPr>
        <p:blipFill>
          <a:blip r:embed="rId24">
            <a:extLst/>
          </a:blip>
          <a:stretch>
            <a:fillRect/>
          </a:stretch>
        </p:blipFill>
        <p:spPr>
          <a:xfrm>
            <a:off x="3938702" y="2448081"/>
            <a:ext cx="423973" cy="423973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3391" y="2473712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Expert Assist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6822" y="3099799"/>
            <a:ext cx="447731" cy="434163"/>
          </a:xfrm>
          <a:prstGeom prst="rect">
            <a:avLst/>
          </a:prstGeom>
          <a:solidFill>
            <a:srgbClr val="AEAEAE">
              <a:lumMod val="75000"/>
              <a:alpha val="0"/>
            </a:srgbClr>
          </a:solidFill>
          <a:effectLst>
            <a:outerShdw blurRad="50800" dist="50800" dir="5400000" algn="ctr" rotWithShape="0">
              <a:srgbClr val="FFFFFF">
                <a:alpha val="0"/>
              </a:srgbClr>
            </a:outerShdw>
          </a:effectLst>
        </p:spPr>
      </p:pic>
      <p:sp>
        <p:nvSpPr>
          <p:cNvPr id="98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7558" y="3144201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Compliance Assist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>
          <a:blip r:embed="rId26">
            <a:lum bright="70000" contrast="-70000"/>
          </a:blip>
          <a:stretch>
            <a:fillRect/>
          </a:stretch>
        </p:blipFill>
        <p:spPr>
          <a:xfrm>
            <a:off x="6589773" y="1164990"/>
            <a:ext cx="419101" cy="419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27">
            <a:lum bright="70000" contrast="-70000"/>
          </a:blip>
          <a:stretch>
            <a:fillRect/>
          </a:stretch>
        </p:blipFill>
        <p:spPr>
          <a:xfrm>
            <a:off x="6626290" y="1723434"/>
            <a:ext cx="339837" cy="3617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28">
            <a:lum bright="70000" contrast="-70000"/>
          </a:blip>
          <a:stretch>
            <a:fillRect/>
          </a:stretch>
        </p:blipFill>
        <p:spPr>
          <a:xfrm>
            <a:off x="6626290" y="2333498"/>
            <a:ext cx="340301" cy="3403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29">
            <a:lum bright="70000" contrast="-70000"/>
          </a:blip>
          <a:stretch>
            <a:fillRect/>
          </a:stretch>
        </p:blipFill>
        <p:spPr>
          <a:xfrm>
            <a:off x="6643560" y="2816966"/>
            <a:ext cx="418128" cy="4181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30">
            <a:lum bright="70000" contrast="-70000"/>
          </a:blip>
          <a:stretch>
            <a:fillRect/>
          </a:stretch>
        </p:blipFill>
        <p:spPr>
          <a:xfrm>
            <a:off x="6626290" y="3407635"/>
            <a:ext cx="407091" cy="4070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sp>
        <p:nvSpPr>
          <p:cNvPr id="113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7310" y="1247580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Design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14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7310" y="1796310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Learn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18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2625" y="2345039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Plan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19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3950" y="2844651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>
                <a:latin typeface="IBM Plex Sans" charset="0"/>
                <a:ea typeface="IBM Plex Sans" charset="0"/>
                <a:cs typeface="IBM Plex Sans" charset="0"/>
              </a:rPr>
              <a:t>Build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23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6451" y="3444839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>
                <a:latin typeface="IBM Plex Sans" charset="0"/>
                <a:ea typeface="IBM Plex Sans" charset="0"/>
                <a:cs typeface="IBM Plex Sans" charset="0"/>
              </a:rPr>
              <a:t>Deploy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24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6127" y="3980472"/>
            <a:ext cx="200046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On </a:t>
            </a:r>
            <a:r>
              <a:rPr lang="en-US" altLang="en-US" sz="1200">
                <a:latin typeface="IBM Plex Sans" charset="0"/>
                <a:ea typeface="IBM Plex Sans" charset="0"/>
                <a:cs typeface="IBM Plex Sans" charset="0"/>
              </a:rPr>
              <a:t>Demand Consulting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>
          <a:blip r:embed="rId31">
            <a:lum bright="70000" contrast="-70000"/>
          </a:blip>
          <a:stretch>
            <a:fillRect/>
          </a:stretch>
        </p:blipFill>
        <p:spPr>
          <a:xfrm>
            <a:off x="6643561" y="3895764"/>
            <a:ext cx="469100" cy="4691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sp>
        <p:nvSpPr>
          <p:cNvPr id="49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795" y="1834824"/>
            <a:ext cx="160739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>
                <a:latin typeface="IBM Plex Sans" charset="0"/>
                <a:ea typeface="IBM Plex Sans" charset="0"/>
                <a:cs typeface="IBM Plex Sans" charset="0"/>
              </a:rPr>
              <a:t>Compare &amp; Comply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xmlns="" id="{90721C67-406B-6646-931B-6D5D7D910FB8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300244" y="1853250"/>
            <a:ext cx="240482" cy="274837"/>
          </a:xfrm>
          <a:prstGeom prst="rect">
            <a:avLst/>
          </a:prstGeom>
        </p:spPr>
      </p:pic>
      <p:sp>
        <p:nvSpPr>
          <p:cNvPr id="52" name="TextBox 41">
            <a:extLst>
              <a:ext uri="{FF2B5EF4-FFF2-40B4-BE49-F238E27FC236}">
                <a16:creationId xmlns:a16="http://schemas.microsoft.com/office/drawing/2014/main" xmlns="" id="{03F02BC3-7F58-2C40-A1BB-E30858758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6089" y="4810762"/>
            <a:ext cx="131645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defTabSz="685783">
              <a:defRPr/>
            </a:pPr>
            <a:r>
              <a:rPr lang="en-US" altLang="en-US" sz="1200" dirty="0">
                <a:latin typeface="Helvetica Neue Light" charset="0"/>
                <a:ea typeface="Helvetica Neue Light" charset="0"/>
                <a:cs typeface="Helvetica Neue Light" charset="0"/>
              </a:rPr>
              <a:t>Watson Explorer</a:t>
            </a:r>
            <a:endParaRPr lang="en-US" altLang="en-US" sz="1200" b="1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035102" y="3854284"/>
            <a:ext cx="726074" cy="38227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065290" y="3870573"/>
            <a:ext cx="706129" cy="494290"/>
          </a:xfrm>
          <a:prstGeom prst="rect">
            <a:avLst/>
          </a:prstGeom>
        </p:spPr>
      </p:pic>
      <p:pic>
        <p:nvPicPr>
          <p:cNvPr id="1026" name="Picture 2" descr="mage result for workday logo"/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465" y="4465085"/>
            <a:ext cx="1059888" cy="421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Box 41">
            <a:extLst>
              <a:ext uri="{FF2B5EF4-FFF2-40B4-BE49-F238E27FC236}">
                <a16:creationId xmlns:a16="http://schemas.microsoft.com/office/drawing/2014/main" xmlns="" id="{C7FAB4FE-AE93-FA4B-8976-A4E4C0A27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1736" y="4496539"/>
            <a:ext cx="200046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FFFFFF"/>
                </a:solidFill>
                <a:latin typeface="Helvetica Light" charset="0"/>
                <a:ea typeface="MS PGothic" charset="-128"/>
                <a:sym typeface="Helvetica Light" charset="0"/>
              </a:defRPr>
            </a:lvl9pPr>
          </a:lstStyle>
          <a:p>
            <a:pPr algn="ctr" defTabSz="685783">
              <a:defRPr/>
            </a:pPr>
            <a:r>
              <a:rPr lang="en-US" altLang="en-US" sz="1200" dirty="0">
                <a:latin typeface="IBM Plex Sans" charset="0"/>
                <a:ea typeface="IBM Plex Sans" charset="0"/>
                <a:cs typeface="IBM Plex Sans" charset="0"/>
              </a:rPr>
              <a:t>+ Custom Engagements</a:t>
            </a:r>
            <a:endParaRPr lang="en-US" altLang="en-US" sz="1200" b="1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65" name="Slide Number Placeholder 1">
            <a:extLst>
              <a:ext uri="{FF2B5EF4-FFF2-40B4-BE49-F238E27FC236}">
                <a16:creationId xmlns:a16="http://schemas.microsoft.com/office/drawing/2014/main" xmlns="" id="{A1140426-9EC8-4041-9895-1856DC860195}"/>
              </a:ext>
            </a:extLst>
          </p:cNvPr>
          <p:cNvSpPr txBox="1">
            <a:spLocks/>
          </p:cNvSpPr>
          <p:nvPr/>
        </p:nvSpPr>
        <p:spPr>
          <a:xfrm>
            <a:off x="8607955" y="4898100"/>
            <a:ext cx="380852" cy="22552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800" kern="1200" baseline="0">
                <a:solidFill>
                  <a:schemeClr val="bg2"/>
                </a:solidFill>
                <a:latin typeface="+mn-lt"/>
                <a:ea typeface="IBM Plex Sans" panose="020B0503050203000203" pitchFamily="34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685738">
              <a:defRPr/>
            </a:pPr>
            <a:fld id="{D0BE6F14-FF48-0F4F-A8AA-2E3F25371E4A}" type="slidenum">
              <a:rPr lang="en-US" sz="600">
                <a:solidFill>
                  <a:srgbClr val="FFFFFF"/>
                </a:solidFill>
                <a:latin typeface="IBM Plex Sans"/>
              </a:rPr>
              <a:pPr algn="r" defTabSz="685738">
                <a:defRPr/>
              </a:pPr>
              <a:t>7</a:t>
            </a:fld>
            <a:endParaRPr lang="en-US" sz="600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6086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377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k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IBM_Master_Presentation_2017_v23_plex" id="{9703D799-5C8D-3249-8B0E-7EB5E8B92432}" vid="{63BADC01-3A43-A242-BFBA-ED0B13C564A3}"/>
    </a:ext>
  </a:extLst>
</a:theme>
</file>

<file path=ppt/theme/theme2.xml><?xml version="1.0" encoding="utf-8"?>
<a:theme xmlns:a="http://schemas.openxmlformats.org/drawingml/2006/main" name="dk_blu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IBM_Master_Presentation_2017_v23_plex" id="{9703D799-5C8D-3249-8B0E-7EB5E8B92432}" vid="{FA5E7C78-ED6F-424F-AF60-065FEC4AE799}"/>
    </a:ext>
  </a:extLst>
</a:theme>
</file>

<file path=ppt/theme/theme3.xml><?xml version="1.0" encoding="utf-8"?>
<a:theme xmlns:a="http://schemas.openxmlformats.org/drawingml/2006/main" name="gry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>
        <a:ln w="6350">
          <a:solidFill>
            <a:schemeClr val="tx2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IBM_Master_Presentation_2017_v23_plex" id="{9703D799-5C8D-3249-8B0E-7EB5E8B92432}" vid="{318F3B17-FA30-F547-974D-88ACE0AED250}"/>
    </a:ext>
  </a:extLst>
</a:theme>
</file>

<file path=ppt/theme/theme4.xml><?xml version="1.0" encoding="utf-8"?>
<a:theme xmlns:a="http://schemas.openxmlformats.org/drawingml/2006/main" name="wht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IBM_Master_Presentation_2017_v23_plex" id="{9703D799-5C8D-3249-8B0E-7EB5E8B92432}" vid="{D33E200D-9260-B64E-B6F1-29276819CA4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IBM_Master_Presentation_2017_V01_Plex_Embed</Template>
  <TotalTime>30426</TotalTime>
  <Words>197</Words>
  <Application>Microsoft Macintosh PowerPoint</Application>
  <PresentationFormat>On-screen Show (16:9)</PresentationFormat>
  <Paragraphs>83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blk_background_2017</vt:lpstr>
      <vt:lpstr>dk_blu_background_2017</vt:lpstr>
      <vt:lpstr>gry_background_2017</vt:lpstr>
      <vt:lpstr>wht_background_2017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this template</dc:title>
  <dc:creator>Becky Hui Chan</dc:creator>
  <cp:lastModifiedBy>CCFA FA</cp:lastModifiedBy>
  <cp:revision>187</cp:revision>
  <cp:lastPrinted>2019-10-08T20:46:45Z</cp:lastPrinted>
  <dcterms:created xsi:type="dcterms:W3CDTF">2017-12-06T17:58:07Z</dcterms:created>
  <dcterms:modified xsi:type="dcterms:W3CDTF">2019-10-15T04:19:26Z</dcterms:modified>
</cp:coreProperties>
</file>